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5"/>
  </p:notesMasterIdLst>
  <p:sldIdLst>
    <p:sldId id="264" r:id="rId2"/>
    <p:sldId id="256" r:id="rId3"/>
    <p:sldId id="259" r:id="rId4"/>
    <p:sldId id="260" r:id="rId5"/>
    <p:sldId id="268" r:id="rId6"/>
    <p:sldId id="257" r:id="rId7"/>
    <p:sldId id="258" r:id="rId8"/>
    <p:sldId id="267" r:id="rId9"/>
    <p:sldId id="261" r:id="rId10"/>
    <p:sldId id="262" r:id="rId11"/>
    <p:sldId id="266" r:id="rId12"/>
    <p:sldId id="265"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95" autoAdjust="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E95D22-0F1D-4E71-8F26-00562AE4E165}" type="datetimeFigureOut">
              <a:rPr lang="en-GB" smtClean="0"/>
              <a:t>18/01/2021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FECC2-C169-40F8-8C0B-937EAA4EA87A}" type="slidenum">
              <a:rPr lang="en-GB" smtClean="0"/>
              <a:t>‹#›</a:t>
            </a:fld>
            <a:endParaRPr lang="en-GB"/>
          </a:p>
        </p:txBody>
      </p:sp>
    </p:spTree>
    <p:extLst>
      <p:ext uri="{BB962C8B-B14F-4D97-AF65-F5344CB8AC3E}">
        <p14:creationId xmlns:p14="http://schemas.microsoft.com/office/powerpoint/2010/main" val="4046456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8DB2DD-E0B4-477D-9D52-56D958F53A3D}"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AD48F-8570-4149-B0EF-835C6FDD1E51}" type="slidenum">
              <a:rPr lang="en-GB" smtClean="0"/>
              <a:t>‹#›</a:t>
            </a:fld>
            <a:endParaRPr lang="en-GB"/>
          </a:p>
        </p:txBody>
      </p:sp>
    </p:spTree>
    <p:extLst>
      <p:ext uri="{BB962C8B-B14F-4D97-AF65-F5344CB8AC3E}">
        <p14:creationId xmlns:p14="http://schemas.microsoft.com/office/powerpoint/2010/main" val="9951297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8DB2DD-E0B4-477D-9D52-56D958F53A3D}"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FAD48F-8570-4149-B0EF-835C6FDD1E51}" type="slidenum">
              <a:rPr lang="en-GB" smtClean="0"/>
              <a:t>‹#›</a:t>
            </a:fld>
            <a:endParaRPr lang="en-GB"/>
          </a:p>
        </p:txBody>
      </p:sp>
    </p:spTree>
    <p:extLst>
      <p:ext uri="{BB962C8B-B14F-4D97-AF65-F5344CB8AC3E}">
        <p14:creationId xmlns:p14="http://schemas.microsoft.com/office/powerpoint/2010/main" val="226424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88DB2DD-E0B4-477D-9D52-56D958F53A3D}"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AD48F-8570-4149-B0EF-835C6FDD1E51}" type="slidenum">
              <a:rPr lang="en-GB" smtClean="0"/>
              <a:t>‹#›</a:t>
            </a:fld>
            <a:endParaRPr lang="en-GB"/>
          </a:p>
        </p:txBody>
      </p:sp>
    </p:spTree>
    <p:extLst>
      <p:ext uri="{BB962C8B-B14F-4D97-AF65-F5344CB8AC3E}">
        <p14:creationId xmlns:p14="http://schemas.microsoft.com/office/powerpoint/2010/main" val="390528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88DB2DD-E0B4-477D-9D52-56D958F53A3D}"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AD48F-8570-4149-B0EF-835C6FDD1E51}" type="slidenum">
              <a:rPr lang="en-GB" smtClean="0"/>
              <a:t>‹#›</a:t>
            </a:fld>
            <a:endParaRPr lang="en-GB"/>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168269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8DB2DD-E0B4-477D-9D52-56D958F53A3D}"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AD48F-8570-4149-B0EF-835C6FDD1E51}" type="slidenum">
              <a:rPr lang="en-GB" smtClean="0"/>
              <a:t>‹#›</a:t>
            </a:fld>
            <a:endParaRPr lang="en-GB"/>
          </a:p>
        </p:txBody>
      </p:sp>
    </p:spTree>
    <p:extLst>
      <p:ext uri="{BB962C8B-B14F-4D97-AF65-F5344CB8AC3E}">
        <p14:creationId xmlns:p14="http://schemas.microsoft.com/office/powerpoint/2010/main" val="3490098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8DB2DD-E0B4-477D-9D52-56D958F53A3D}" type="datetimeFigureOut">
              <a:rPr lang="en-GB" smtClean="0"/>
              <a:t>18/01/2021</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AD48F-8570-4149-B0EF-835C6FDD1E51}" type="slidenum">
              <a:rPr lang="en-GB" smtClean="0"/>
              <a:t>‹#›</a:t>
            </a:fld>
            <a:endParaRPr lang="en-GB"/>
          </a:p>
        </p:txBody>
      </p:sp>
    </p:spTree>
    <p:extLst>
      <p:ext uri="{BB962C8B-B14F-4D97-AF65-F5344CB8AC3E}">
        <p14:creationId xmlns:p14="http://schemas.microsoft.com/office/powerpoint/2010/main" val="1836001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8DB2DD-E0B4-477D-9D52-56D958F53A3D}" type="datetimeFigureOut">
              <a:rPr lang="en-GB" smtClean="0"/>
              <a:t>18/01/2021</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AD48F-8570-4149-B0EF-835C6FDD1E51}" type="slidenum">
              <a:rPr lang="en-GB" smtClean="0"/>
              <a:t>‹#›</a:t>
            </a:fld>
            <a:endParaRPr lang="en-GB"/>
          </a:p>
        </p:txBody>
      </p:sp>
    </p:spTree>
    <p:extLst>
      <p:ext uri="{BB962C8B-B14F-4D97-AF65-F5344CB8AC3E}">
        <p14:creationId xmlns:p14="http://schemas.microsoft.com/office/powerpoint/2010/main" val="3010219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8DB2DD-E0B4-477D-9D52-56D958F53A3D}"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AD48F-8570-4149-B0EF-835C6FDD1E51}" type="slidenum">
              <a:rPr lang="en-GB" smtClean="0"/>
              <a:t>‹#›</a:t>
            </a:fld>
            <a:endParaRPr lang="en-GB"/>
          </a:p>
        </p:txBody>
      </p:sp>
    </p:spTree>
    <p:extLst>
      <p:ext uri="{BB962C8B-B14F-4D97-AF65-F5344CB8AC3E}">
        <p14:creationId xmlns:p14="http://schemas.microsoft.com/office/powerpoint/2010/main" val="2916982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8DB2DD-E0B4-477D-9D52-56D958F53A3D}"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AD48F-8570-4149-B0EF-835C6FDD1E51}" type="slidenum">
              <a:rPr lang="en-GB" smtClean="0"/>
              <a:t>‹#›</a:t>
            </a:fld>
            <a:endParaRPr lang="en-GB"/>
          </a:p>
        </p:txBody>
      </p:sp>
    </p:spTree>
    <p:extLst>
      <p:ext uri="{BB962C8B-B14F-4D97-AF65-F5344CB8AC3E}">
        <p14:creationId xmlns:p14="http://schemas.microsoft.com/office/powerpoint/2010/main" val="26400731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88DB2DD-E0B4-477D-9D52-56D958F53A3D}"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AD48F-8570-4149-B0EF-835C6FDD1E51}" type="slidenum">
              <a:rPr lang="en-GB" smtClean="0"/>
              <a:t>‹#›</a:t>
            </a:fld>
            <a:endParaRPr lang="en-GB"/>
          </a:p>
        </p:txBody>
      </p:sp>
    </p:spTree>
    <p:extLst>
      <p:ext uri="{BB962C8B-B14F-4D97-AF65-F5344CB8AC3E}">
        <p14:creationId xmlns:p14="http://schemas.microsoft.com/office/powerpoint/2010/main" val="31051019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8DB2DD-E0B4-477D-9D52-56D958F53A3D}"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AD48F-8570-4149-B0EF-835C6FDD1E51}" type="slidenum">
              <a:rPr lang="en-GB" smtClean="0"/>
              <a:t>‹#›</a:t>
            </a:fld>
            <a:endParaRPr lang="en-GB"/>
          </a:p>
        </p:txBody>
      </p:sp>
    </p:spTree>
    <p:extLst>
      <p:ext uri="{BB962C8B-B14F-4D97-AF65-F5344CB8AC3E}">
        <p14:creationId xmlns:p14="http://schemas.microsoft.com/office/powerpoint/2010/main" val="3958647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8DB2DD-E0B4-477D-9D52-56D958F53A3D}"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FAD48F-8570-4149-B0EF-835C6FDD1E51}" type="slidenum">
              <a:rPr lang="en-GB" smtClean="0"/>
              <a:t>‹#›</a:t>
            </a:fld>
            <a:endParaRPr lang="en-GB"/>
          </a:p>
        </p:txBody>
      </p:sp>
    </p:spTree>
    <p:extLst>
      <p:ext uri="{BB962C8B-B14F-4D97-AF65-F5344CB8AC3E}">
        <p14:creationId xmlns:p14="http://schemas.microsoft.com/office/powerpoint/2010/main" val="17779069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8DB2DD-E0B4-477D-9D52-56D958F53A3D}" type="datetimeFigureOut">
              <a:rPr lang="en-GB" smtClean="0"/>
              <a:t>18/01/2021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FAD48F-8570-4149-B0EF-835C6FDD1E51}" type="slidenum">
              <a:rPr lang="en-GB" smtClean="0"/>
              <a:t>‹#›</a:t>
            </a:fld>
            <a:endParaRPr lang="en-GB"/>
          </a:p>
        </p:txBody>
      </p:sp>
    </p:spTree>
    <p:extLst>
      <p:ext uri="{BB962C8B-B14F-4D97-AF65-F5344CB8AC3E}">
        <p14:creationId xmlns:p14="http://schemas.microsoft.com/office/powerpoint/2010/main" val="2076494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88DB2DD-E0B4-477D-9D52-56D958F53A3D}" type="datetimeFigureOut">
              <a:rPr lang="en-GB" smtClean="0"/>
              <a:t>18/01/2021</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07FAD48F-8570-4149-B0EF-835C6FDD1E51}" type="slidenum">
              <a:rPr lang="en-GB" smtClean="0"/>
              <a:t>‹#›</a:t>
            </a:fld>
            <a:endParaRPr lang="en-GB"/>
          </a:p>
        </p:txBody>
      </p:sp>
    </p:spTree>
    <p:extLst>
      <p:ext uri="{BB962C8B-B14F-4D97-AF65-F5344CB8AC3E}">
        <p14:creationId xmlns:p14="http://schemas.microsoft.com/office/powerpoint/2010/main" val="31370849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88DB2DD-E0B4-477D-9D52-56D958F53A3D}" type="datetimeFigureOut">
              <a:rPr lang="en-GB" smtClean="0"/>
              <a:t>18/01/2021</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07FAD48F-8570-4149-B0EF-835C6FDD1E51}" type="slidenum">
              <a:rPr lang="en-GB" smtClean="0"/>
              <a:t>‹#›</a:t>
            </a:fld>
            <a:endParaRPr lang="en-GB"/>
          </a:p>
        </p:txBody>
      </p:sp>
    </p:spTree>
    <p:extLst>
      <p:ext uri="{BB962C8B-B14F-4D97-AF65-F5344CB8AC3E}">
        <p14:creationId xmlns:p14="http://schemas.microsoft.com/office/powerpoint/2010/main" val="686392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88DB2DD-E0B4-477D-9D52-56D958F53A3D}" type="datetimeFigureOut">
              <a:rPr lang="en-GB" smtClean="0"/>
              <a:t>18/01/2021</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07FAD48F-8570-4149-B0EF-835C6FDD1E51}" type="slidenum">
              <a:rPr lang="en-GB" smtClean="0"/>
              <a:t>‹#›</a:t>
            </a:fld>
            <a:endParaRPr lang="en-GB"/>
          </a:p>
        </p:txBody>
      </p:sp>
    </p:spTree>
    <p:extLst>
      <p:ext uri="{BB962C8B-B14F-4D97-AF65-F5344CB8AC3E}">
        <p14:creationId xmlns:p14="http://schemas.microsoft.com/office/powerpoint/2010/main" val="34254936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8DB2DD-E0B4-477D-9D52-56D958F53A3D}"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FAD48F-8570-4149-B0EF-835C6FDD1E51}" type="slidenum">
              <a:rPr lang="en-GB" smtClean="0"/>
              <a:t>‹#›</a:t>
            </a:fld>
            <a:endParaRPr lang="en-GB"/>
          </a:p>
        </p:txBody>
      </p:sp>
    </p:spTree>
    <p:extLst>
      <p:ext uri="{BB962C8B-B14F-4D97-AF65-F5344CB8AC3E}">
        <p14:creationId xmlns:p14="http://schemas.microsoft.com/office/powerpoint/2010/main" val="1845490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88DB2DD-E0B4-477D-9D52-56D958F53A3D}" type="datetimeFigureOut">
              <a:rPr lang="en-GB" smtClean="0"/>
              <a:t>18/01/2021</a:t>
            </a:fld>
            <a:endParaRPr lang="en-GB"/>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07FAD48F-8570-4149-B0EF-835C6FDD1E51}" type="slidenum">
              <a:rPr lang="en-GB" smtClean="0"/>
              <a:t>‹#›</a:t>
            </a:fld>
            <a:endParaRPr lang="en-GB"/>
          </a:p>
        </p:txBody>
      </p:sp>
    </p:spTree>
    <p:extLst>
      <p:ext uri="{BB962C8B-B14F-4D97-AF65-F5344CB8AC3E}">
        <p14:creationId xmlns:p14="http://schemas.microsoft.com/office/powerpoint/2010/main" val="1940285428"/>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t_a5OLScri0" TargetMode="External"/><Relationship Id="rId2" Type="http://schemas.openxmlformats.org/officeDocument/2006/relationships/hyperlink" Target="https://youtu.be/dDk06h7Abbw" TargetMode="External"/><Relationship Id="rId1" Type="http://schemas.openxmlformats.org/officeDocument/2006/relationships/slideLayout" Target="../slideLayouts/slideLayout4.xml"/><Relationship Id="rId4" Type="http://schemas.openxmlformats.org/officeDocument/2006/relationships/hyperlink" Target="https://ccea.org.uk/downloads/docs/Support/General/2019/Geography%20Student%20Guide.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lack&#10;&#10;Description automatically generated">
            <a:extLst>
              <a:ext uri="{FF2B5EF4-FFF2-40B4-BE49-F238E27FC236}">
                <a16:creationId xmlns:a16="http://schemas.microsoft.com/office/drawing/2014/main" id="{CE2BD4EB-6463-449E-A1EB-87B1889EDA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5901" y="764704"/>
            <a:ext cx="4572000" cy="3429000"/>
          </a:xfrm>
          <a:prstGeom prst="rect">
            <a:avLst/>
          </a:prstGeom>
        </p:spPr>
      </p:pic>
      <p:sp>
        <p:nvSpPr>
          <p:cNvPr id="4" name="TextBox 3">
            <a:extLst>
              <a:ext uri="{FF2B5EF4-FFF2-40B4-BE49-F238E27FC236}">
                <a16:creationId xmlns:a16="http://schemas.microsoft.com/office/drawing/2014/main" id="{AD1EC941-D57A-4D43-9291-B435C3F7E0FB}"/>
              </a:ext>
            </a:extLst>
          </p:cNvPr>
          <p:cNvSpPr txBox="1"/>
          <p:nvPr/>
        </p:nvSpPr>
        <p:spPr>
          <a:xfrm>
            <a:off x="1979712" y="4365104"/>
            <a:ext cx="4572000" cy="1077218"/>
          </a:xfrm>
          <a:prstGeom prst="rect">
            <a:avLst/>
          </a:prstGeom>
          <a:noFill/>
        </p:spPr>
        <p:txBody>
          <a:bodyPr wrap="square" rtlCol="0">
            <a:spAutoFit/>
          </a:bodyPr>
          <a:lstStyle/>
          <a:p>
            <a:pPr algn="ctr"/>
            <a:r>
              <a:rPr lang="en-GB" sz="3200" dirty="0">
                <a:solidFill>
                  <a:srgbClr val="FFC000"/>
                </a:solidFill>
                <a:latin typeface="Chiller" panose="04020404031007020602" pitchFamily="82" charset="0"/>
              </a:rPr>
              <a:t>So, you are thinking of studying Geography for A Level at St. Louis?</a:t>
            </a:r>
          </a:p>
        </p:txBody>
      </p:sp>
      <p:sp>
        <p:nvSpPr>
          <p:cNvPr id="6" name="TextBox 5">
            <a:extLst>
              <a:ext uri="{FF2B5EF4-FFF2-40B4-BE49-F238E27FC236}">
                <a16:creationId xmlns:a16="http://schemas.microsoft.com/office/drawing/2014/main" id="{28147CE6-47C3-4584-AD96-C214E45E1F4D}"/>
              </a:ext>
            </a:extLst>
          </p:cNvPr>
          <p:cNvSpPr txBox="1"/>
          <p:nvPr/>
        </p:nvSpPr>
        <p:spPr>
          <a:xfrm>
            <a:off x="1475656" y="5661248"/>
            <a:ext cx="5832648" cy="1077218"/>
          </a:xfrm>
          <a:prstGeom prst="rect">
            <a:avLst/>
          </a:prstGeom>
          <a:noFill/>
        </p:spPr>
        <p:txBody>
          <a:bodyPr wrap="square" rtlCol="0">
            <a:spAutoFit/>
          </a:bodyPr>
          <a:lstStyle/>
          <a:p>
            <a:pPr algn="ctr"/>
            <a:r>
              <a:rPr lang="en-GB" sz="3200" dirty="0">
                <a:solidFill>
                  <a:srgbClr val="FFC000"/>
                </a:solidFill>
                <a:latin typeface="Chiller" panose="04020404031007020602" pitchFamily="82" charset="0"/>
              </a:rPr>
              <a:t>Good Choice……. </a:t>
            </a:r>
          </a:p>
          <a:p>
            <a:pPr algn="ctr"/>
            <a:r>
              <a:rPr lang="en-GB" sz="3200" dirty="0">
                <a:solidFill>
                  <a:srgbClr val="FFC000"/>
                </a:solidFill>
                <a:latin typeface="Chiller" panose="04020404031007020602" pitchFamily="82" charset="0"/>
              </a:rPr>
              <a:t>but then again we are biased!</a:t>
            </a:r>
          </a:p>
        </p:txBody>
      </p:sp>
    </p:spTree>
    <p:extLst>
      <p:ext uri="{BB962C8B-B14F-4D97-AF65-F5344CB8AC3E}">
        <p14:creationId xmlns:p14="http://schemas.microsoft.com/office/powerpoint/2010/main" val="29403204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62127052-3B2A-4831-B81F-20BABF718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268760"/>
            <a:ext cx="6858000" cy="5143500"/>
          </a:xfrm>
          <a:prstGeom prst="rect">
            <a:avLst/>
          </a:prstGeom>
        </p:spPr>
      </p:pic>
      <p:sp>
        <p:nvSpPr>
          <p:cNvPr id="10" name="TextBox 9">
            <a:extLst>
              <a:ext uri="{FF2B5EF4-FFF2-40B4-BE49-F238E27FC236}">
                <a16:creationId xmlns:a16="http://schemas.microsoft.com/office/drawing/2014/main" id="{22722A4F-47E9-43AA-96F3-EEAB16F02A3D}"/>
              </a:ext>
            </a:extLst>
          </p:cNvPr>
          <p:cNvSpPr txBox="1"/>
          <p:nvPr/>
        </p:nvSpPr>
        <p:spPr>
          <a:xfrm>
            <a:off x="683568" y="404664"/>
            <a:ext cx="7776864" cy="830997"/>
          </a:xfrm>
          <a:prstGeom prst="rect">
            <a:avLst/>
          </a:prstGeom>
          <a:noFill/>
        </p:spPr>
        <p:txBody>
          <a:bodyPr wrap="square" rtlCol="0">
            <a:spAutoFit/>
          </a:bodyPr>
          <a:lstStyle/>
          <a:p>
            <a:r>
              <a:rPr lang="en-GB" sz="4800" dirty="0">
                <a:solidFill>
                  <a:schemeClr val="accent2"/>
                </a:solidFill>
                <a:latin typeface="Chiller" panose="04020404031007020602" pitchFamily="82" charset="0"/>
              </a:rPr>
              <a:t>And we remind you of the skills gained..</a:t>
            </a:r>
          </a:p>
        </p:txBody>
      </p:sp>
      <p:sp>
        <p:nvSpPr>
          <p:cNvPr id="12" name="TextBox 11">
            <a:extLst>
              <a:ext uri="{FF2B5EF4-FFF2-40B4-BE49-F238E27FC236}">
                <a16:creationId xmlns:a16="http://schemas.microsoft.com/office/drawing/2014/main" id="{55E3FE9C-9078-4FEB-8747-AED185BE7086}"/>
              </a:ext>
            </a:extLst>
          </p:cNvPr>
          <p:cNvSpPr txBox="1"/>
          <p:nvPr/>
        </p:nvSpPr>
        <p:spPr>
          <a:xfrm>
            <a:off x="1653466" y="3126705"/>
            <a:ext cx="4993688" cy="369332"/>
          </a:xfrm>
          <a:prstGeom prst="rect">
            <a:avLst/>
          </a:prstGeom>
          <a:noFill/>
        </p:spPr>
        <p:txBody>
          <a:bodyPr wrap="square">
            <a:spAutoFit/>
          </a:bodyPr>
          <a:lstStyle/>
          <a:p>
            <a:r>
              <a:rPr lang="en-GB" sz="1800" dirty="0">
                <a:solidFill>
                  <a:schemeClr val="accent2"/>
                </a:solidFill>
                <a:latin typeface="Chiller" panose="04020404031007020602" pitchFamily="82" charset="0"/>
              </a:rPr>
              <a:t>And we remind you of the skills gained…</a:t>
            </a:r>
          </a:p>
        </p:txBody>
      </p:sp>
    </p:spTree>
    <p:extLst>
      <p:ext uri="{BB962C8B-B14F-4D97-AF65-F5344CB8AC3E}">
        <p14:creationId xmlns:p14="http://schemas.microsoft.com/office/powerpoint/2010/main" val="2915846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0CA5C1EE-2FB0-42C1-A7AA-ABC06304BBB3}"/>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76413" y="2132856"/>
            <a:ext cx="2574464" cy="3888432"/>
          </a:xfrm>
        </p:spPr>
      </p:pic>
      <p:pic>
        <p:nvPicPr>
          <p:cNvPr id="4" name="Picture 3" descr="Chart, pie chart&#10;&#10;Description automatically generated">
            <a:extLst>
              <a:ext uri="{FF2B5EF4-FFF2-40B4-BE49-F238E27FC236}">
                <a16:creationId xmlns:a16="http://schemas.microsoft.com/office/drawing/2014/main" id="{E5EE5E61-E5BE-470B-BAE2-27FAE51E77C8}"/>
              </a:ext>
            </a:extLst>
          </p:cNvPr>
          <p:cNvPicPr>
            <a:picLocks noChangeAspect="1"/>
          </p:cNvPicPr>
          <p:nvPr/>
        </p:nvPicPr>
        <p:blipFill rotWithShape="1">
          <a:blip r:embed="rId3">
            <a:extLst>
              <a:ext uri="{28A0092B-C50C-407E-A947-70E740481C1C}">
                <a14:useLocalDpi xmlns:a14="http://schemas.microsoft.com/office/drawing/2010/main" val="0"/>
              </a:ext>
            </a:extLst>
          </a:blip>
          <a:srcRect l="9501" r="10539" b="7077"/>
          <a:stretch/>
        </p:blipFill>
        <p:spPr>
          <a:xfrm>
            <a:off x="3491880" y="1844824"/>
            <a:ext cx="5544616" cy="4832573"/>
          </a:xfrm>
          <a:prstGeom prst="rect">
            <a:avLst/>
          </a:prstGeom>
        </p:spPr>
      </p:pic>
      <p:sp>
        <p:nvSpPr>
          <p:cNvPr id="6" name="Title 1">
            <a:extLst>
              <a:ext uri="{FF2B5EF4-FFF2-40B4-BE49-F238E27FC236}">
                <a16:creationId xmlns:a16="http://schemas.microsoft.com/office/drawing/2014/main" id="{8D1F9268-2785-48F0-9768-EFA7CFFFE82A}"/>
              </a:ext>
            </a:extLst>
          </p:cNvPr>
          <p:cNvSpPr>
            <a:spLocks noGrp="1"/>
          </p:cNvSpPr>
          <p:nvPr>
            <p:ph type="title"/>
          </p:nvPr>
        </p:nvSpPr>
        <p:spPr>
          <a:xfrm>
            <a:off x="467544" y="116632"/>
            <a:ext cx="8229600" cy="1143000"/>
          </a:xfrm>
        </p:spPr>
        <p:txBody>
          <a:bodyPr/>
          <a:lstStyle/>
          <a:p>
            <a:r>
              <a:rPr lang="en-GB" sz="5400" dirty="0">
                <a:solidFill>
                  <a:schemeClr val="accent2"/>
                </a:solidFill>
                <a:latin typeface="Chiller" panose="04020404031007020602" pitchFamily="82" charset="0"/>
              </a:rPr>
              <a:t>So what can I do ?</a:t>
            </a:r>
            <a:br>
              <a:rPr lang="en-GB" sz="5400" dirty="0">
                <a:solidFill>
                  <a:schemeClr val="accent2"/>
                </a:solidFill>
                <a:latin typeface="Chiller" panose="04020404031007020602" pitchFamily="82" charset="0"/>
              </a:rPr>
            </a:br>
            <a:r>
              <a:rPr lang="en-GB" sz="5400" dirty="0">
                <a:solidFill>
                  <a:schemeClr val="accent2"/>
                </a:solidFill>
                <a:latin typeface="Chiller" panose="04020404031007020602" pitchFamily="82" charset="0"/>
              </a:rPr>
              <a:t>-Careers with Geography</a:t>
            </a:r>
          </a:p>
        </p:txBody>
      </p:sp>
    </p:spTree>
    <p:extLst>
      <p:ext uri="{BB962C8B-B14F-4D97-AF65-F5344CB8AC3E}">
        <p14:creationId xmlns:p14="http://schemas.microsoft.com/office/powerpoint/2010/main" val="42900700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ubble chart&#10;&#10;Description automatically generated">
            <a:extLst>
              <a:ext uri="{FF2B5EF4-FFF2-40B4-BE49-F238E27FC236}">
                <a16:creationId xmlns:a16="http://schemas.microsoft.com/office/drawing/2014/main" id="{396B0952-1092-4AD7-8A96-F0DECE70E8AE}"/>
              </a:ext>
            </a:extLst>
          </p:cNvPr>
          <p:cNvPicPr>
            <a:picLocks noChangeAspect="1"/>
          </p:cNvPicPr>
          <p:nvPr/>
        </p:nvPicPr>
        <p:blipFill rotWithShape="1">
          <a:blip r:embed="rId2">
            <a:extLst>
              <a:ext uri="{28A0092B-C50C-407E-A947-70E740481C1C}">
                <a14:useLocalDpi xmlns:a14="http://schemas.microsoft.com/office/drawing/2010/main" val="0"/>
              </a:ext>
            </a:extLst>
          </a:blip>
          <a:srcRect l="1701" t="17451" r="1701" b="13250"/>
          <a:stretch/>
        </p:blipFill>
        <p:spPr>
          <a:xfrm>
            <a:off x="467545" y="248125"/>
            <a:ext cx="8366020" cy="6001710"/>
          </a:xfrm>
          <a:prstGeom prst="rect">
            <a:avLst/>
          </a:prstGeom>
        </p:spPr>
      </p:pic>
    </p:spTree>
    <p:extLst>
      <p:ext uri="{BB962C8B-B14F-4D97-AF65-F5344CB8AC3E}">
        <p14:creationId xmlns:p14="http://schemas.microsoft.com/office/powerpoint/2010/main" val="12885781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4C762-AA92-4DD9-94C7-B1712B9A40BF}"/>
              </a:ext>
            </a:extLst>
          </p:cNvPr>
          <p:cNvSpPr>
            <a:spLocks noGrp="1"/>
          </p:cNvSpPr>
          <p:nvPr>
            <p:ph type="title"/>
          </p:nvPr>
        </p:nvSpPr>
        <p:spPr>
          <a:xfrm>
            <a:off x="467544" y="404664"/>
            <a:ext cx="7055380" cy="1728192"/>
          </a:xfrm>
        </p:spPr>
        <p:txBody>
          <a:bodyPr/>
          <a:lstStyle/>
          <a:p>
            <a:pPr algn="ctr"/>
            <a:r>
              <a:rPr lang="en-GB" sz="5400" dirty="0">
                <a:solidFill>
                  <a:schemeClr val="accent3"/>
                </a:solidFill>
                <a:latin typeface="Chiller" panose="04020404031007020602" pitchFamily="82" charset="0"/>
              </a:rPr>
              <a:t>Additional Information on        A Level Geography!</a:t>
            </a:r>
          </a:p>
        </p:txBody>
      </p:sp>
      <p:sp>
        <p:nvSpPr>
          <p:cNvPr id="6" name="TextBox 5">
            <a:extLst>
              <a:ext uri="{FF2B5EF4-FFF2-40B4-BE49-F238E27FC236}">
                <a16:creationId xmlns:a16="http://schemas.microsoft.com/office/drawing/2014/main" id="{EFF87788-76C2-4346-B342-BEB695C74FEA}"/>
              </a:ext>
            </a:extLst>
          </p:cNvPr>
          <p:cNvSpPr txBox="1"/>
          <p:nvPr/>
        </p:nvSpPr>
        <p:spPr>
          <a:xfrm>
            <a:off x="1331640" y="2505670"/>
            <a:ext cx="5616624" cy="1138773"/>
          </a:xfrm>
          <a:prstGeom prst="rect">
            <a:avLst/>
          </a:prstGeom>
          <a:noFill/>
        </p:spPr>
        <p:txBody>
          <a:bodyPr wrap="square" rtlCol="0">
            <a:spAutoFit/>
          </a:bodyPr>
          <a:lstStyle/>
          <a:p>
            <a:pPr algn="ctr"/>
            <a:r>
              <a:rPr lang="en-GB" sz="3200" dirty="0">
                <a:solidFill>
                  <a:schemeClr val="accent3"/>
                </a:solidFill>
                <a:latin typeface="Chiller" panose="04020404031007020602" pitchFamily="82" charset="0"/>
              </a:rPr>
              <a:t>Geography Right Here, Right Now!</a:t>
            </a:r>
          </a:p>
          <a:p>
            <a:pPr algn="ctr"/>
            <a:r>
              <a:rPr lang="en-GB" dirty="0">
                <a:hlinkClick r:id="rId2"/>
              </a:rPr>
              <a:t>https://youtu.be/dDk06h7Abbw</a:t>
            </a:r>
            <a:endParaRPr lang="en-GB" dirty="0"/>
          </a:p>
          <a:p>
            <a:endParaRPr lang="en-GB" dirty="0"/>
          </a:p>
        </p:txBody>
      </p:sp>
      <p:sp>
        <p:nvSpPr>
          <p:cNvPr id="7" name="TextBox 6">
            <a:extLst>
              <a:ext uri="{FF2B5EF4-FFF2-40B4-BE49-F238E27FC236}">
                <a16:creationId xmlns:a16="http://schemas.microsoft.com/office/drawing/2014/main" id="{A686E90F-1D72-4CD7-9158-FCF213339E72}"/>
              </a:ext>
            </a:extLst>
          </p:cNvPr>
          <p:cNvSpPr txBox="1"/>
          <p:nvPr/>
        </p:nvSpPr>
        <p:spPr>
          <a:xfrm>
            <a:off x="2123728" y="3789040"/>
            <a:ext cx="3960440" cy="1200329"/>
          </a:xfrm>
          <a:prstGeom prst="rect">
            <a:avLst/>
          </a:prstGeom>
          <a:noFill/>
        </p:spPr>
        <p:txBody>
          <a:bodyPr wrap="square" rtlCol="0">
            <a:spAutoFit/>
          </a:bodyPr>
          <a:lstStyle/>
          <a:p>
            <a:pPr algn="ctr"/>
            <a:r>
              <a:rPr lang="en-GB" sz="3600" dirty="0">
                <a:solidFill>
                  <a:schemeClr val="accent3"/>
                </a:solidFill>
                <a:latin typeface="Chiller" panose="04020404031007020602" pitchFamily="82" charset="0"/>
              </a:rPr>
              <a:t>Why Study Geography?</a:t>
            </a:r>
          </a:p>
          <a:p>
            <a:pPr algn="ctr"/>
            <a:r>
              <a:rPr lang="en-GB" dirty="0">
                <a:hlinkClick r:id="rId3"/>
              </a:rPr>
              <a:t>https://youtu.be/t_a5OLScri0</a:t>
            </a:r>
            <a:endParaRPr lang="en-GB" dirty="0"/>
          </a:p>
          <a:p>
            <a:endParaRPr lang="en-GB" dirty="0"/>
          </a:p>
        </p:txBody>
      </p:sp>
      <p:sp>
        <p:nvSpPr>
          <p:cNvPr id="8" name="TextBox 7">
            <a:extLst>
              <a:ext uri="{FF2B5EF4-FFF2-40B4-BE49-F238E27FC236}">
                <a16:creationId xmlns:a16="http://schemas.microsoft.com/office/drawing/2014/main" id="{A6205B58-CD30-4BF6-8140-DC60BC47E414}"/>
              </a:ext>
            </a:extLst>
          </p:cNvPr>
          <p:cNvSpPr txBox="1"/>
          <p:nvPr/>
        </p:nvSpPr>
        <p:spPr>
          <a:xfrm>
            <a:off x="1549068" y="5229200"/>
            <a:ext cx="5399196" cy="861774"/>
          </a:xfrm>
          <a:prstGeom prst="rect">
            <a:avLst/>
          </a:prstGeom>
          <a:noFill/>
        </p:spPr>
        <p:txBody>
          <a:bodyPr wrap="square" rtlCol="0">
            <a:spAutoFit/>
          </a:bodyPr>
          <a:lstStyle/>
          <a:p>
            <a:pPr algn="ctr"/>
            <a:r>
              <a:rPr lang="en-GB" sz="3200" dirty="0">
                <a:solidFill>
                  <a:schemeClr val="accent3"/>
                </a:solidFill>
                <a:latin typeface="Chiller" panose="04020404031007020602" pitchFamily="82" charset="0"/>
              </a:rPr>
              <a:t>Visit you Examines website</a:t>
            </a:r>
          </a:p>
          <a:p>
            <a:r>
              <a:rPr lang="en-GB" dirty="0">
                <a:hlinkClick r:id="rId4"/>
              </a:rPr>
              <a:t>Geography Student Guide.pdf (ccea.org.uk)</a:t>
            </a:r>
            <a:endParaRPr lang="en-GB" dirty="0"/>
          </a:p>
        </p:txBody>
      </p:sp>
    </p:spTree>
    <p:extLst>
      <p:ext uri="{BB962C8B-B14F-4D97-AF65-F5344CB8AC3E}">
        <p14:creationId xmlns:p14="http://schemas.microsoft.com/office/powerpoint/2010/main" val="15759228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96286" y="4509120"/>
            <a:ext cx="4149970" cy="2144713"/>
          </a:xfrm>
          <a:solidFill>
            <a:schemeClr val="accent4">
              <a:lumMod val="75000"/>
            </a:schemeClr>
          </a:solidFill>
        </p:spPr>
        <p:txBody>
          <a:bodyPr>
            <a:normAutofit/>
          </a:bodyPr>
          <a:lstStyle/>
          <a:p>
            <a:pPr algn="ctr"/>
            <a:r>
              <a:rPr lang="en-GB" sz="4400" dirty="0">
                <a:solidFill>
                  <a:srgbClr val="FF0000"/>
                </a:solidFill>
                <a:latin typeface="Chiller" panose="04020404031007020602" pitchFamily="82" charset="0"/>
              </a:rPr>
              <a:t>AS/A2 Level</a:t>
            </a:r>
            <a:br>
              <a:rPr lang="en-GB" sz="4400" dirty="0">
                <a:solidFill>
                  <a:srgbClr val="FF0000"/>
                </a:solidFill>
                <a:latin typeface="Chiller" panose="04020404031007020602" pitchFamily="82" charset="0"/>
              </a:rPr>
            </a:br>
            <a:r>
              <a:rPr lang="en-GB" sz="4400" dirty="0">
                <a:solidFill>
                  <a:srgbClr val="FF0000"/>
                </a:solidFill>
                <a:latin typeface="Chiller" panose="04020404031007020602" pitchFamily="82" charset="0"/>
              </a:rPr>
              <a:t>Geography at </a:t>
            </a:r>
            <a:br>
              <a:rPr lang="en-GB" sz="4400" dirty="0">
                <a:solidFill>
                  <a:srgbClr val="FF0000"/>
                </a:solidFill>
                <a:latin typeface="Chiller" panose="04020404031007020602" pitchFamily="82" charset="0"/>
              </a:rPr>
            </a:br>
            <a:r>
              <a:rPr lang="en-GB" sz="4400" dirty="0">
                <a:solidFill>
                  <a:srgbClr val="FF0000"/>
                </a:solidFill>
                <a:latin typeface="Chiller" panose="04020404031007020602" pitchFamily="82" charset="0"/>
              </a:rPr>
              <a:t>St. Louis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188640"/>
            <a:ext cx="3417428" cy="4561447"/>
          </a:xfrm>
          <a:prstGeom prst="rect">
            <a:avLst/>
          </a:prstGeom>
        </p:spPr>
      </p:pic>
      <p:sp>
        <p:nvSpPr>
          <p:cNvPr id="3" name="Subtitle 2"/>
          <p:cNvSpPr>
            <a:spLocks noGrp="1"/>
          </p:cNvSpPr>
          <p:nvPr>
            <p:ph type="subTitle" idx="1"/>
          </p:nvPr>
        </p:nvSpPr>
        <p:spPr>
          <a:xfrm>
            <a:off x="107504" y="548680"/>
            <a:ext cx="4320480" cy="5184576"/>
          </a:xfrm>
          <a:solidFill>
            <a:srgbClr val="92D050"/>
          </a:solidFill>
        </p:spPr>
        <p:txBody>
          <a:bodyPr>
            <a:noAutofit/>
          </a:bodyPr>
          <a:lstStyle/>
          <a:p>
            <a:pPr algn="ctr"/>
            <a:r>
              <a:rPr lang="en-GB" sz="4800" dirty="0">
                <a:solidFill>
                  <a:srgbClr val="FFFF00"/>
                </a:solidFill>
                <a:latin typeface="Chiller" panose="04020404031007020602" pitchFamily="82" charset="0"/>
              </a:rPr>
              <a:t>We would rather </a:t>
            </a:r>
          </a:p>
          <a:p>
            <a:pPr algn="ctr"/>
            <a:r>
              <a:rPr lang="en-GB" sz="4400" dirty="0">
                <a:solidFill>
                  <a:srgbClr val="FF0000"/>
                </a:solidFill>
                <a:latin typeface="Chiller" panose="04020404031007020602" pitchFamily="82" charset="0"/>
              </a:rPr>
              <a:t>you knew </a:t>
            </a:r>
          </a:p>
          <a:p>
            <a:pPr algn="ctr"/>
            <a:r>
              <a:rPr lang="en-GB" sz="4400" dirty="0">
                <a:solidFill>
                  <a:srgbClr val="FF0000"/>
                </a:solidFill>
                <a:latin typeface="Chiller" panose="04020404031007020602" pitchFamily="82" charset="0"/>
              </a:rPr>
              <a:t>Why</a:t>
            </a:r>
          </a:p>
          <a:p>
            <a:pPr algn="ctr"/>
            <a:r>
              <a:rPr lang="en-GB" sz="4800" dirty="0">
                <a:solidFill>
                  <a:srgbClr val="FFFF00"/>
                </a:solidFill>
                <a:latin typeface="Chiller" panose="04020404031007020602" pitchFamily="82" charset="0"/>
              </a:rPr>
              <a:t>it would be a good choice</a:t>
            </a:r>
          </a:p>
        </p:txBody>
      </p:sp>
    </p:spTree>
    <p:extLst>
      <p:ext uri="{BB962C8B-B14F-4D97-AF65-F5344CB8AC3E}">
        <p14:creationId xmlns:p14="http://schemas.microsoft.com/office/powerpoint/2010/main" val="3134092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a:solidFill>
                  <a:srgbClr val="FFFF00"/>
                </a:solidFill>
                <a:latin typeface="Chiller" panose="04020404031007020602" pitchFamily="82" charset="0"/>
              </a:rPr>
              <a:t>Why study Geography?</a:t>
            </a:r>
          </a:p>
        </p:txBody>
      </p:sp>
      <p:pic>
        <p:nvPicPr>
          <p:cNvPr id="4" name="Picture 3" descr="A picture containing diagram&#10;&#10;Description automatically generated">
            <a:extLst>
              <a:ext uri="{FF2B5EF4-FFF2-40B4-BE49-F238E27FC236}">
                <a16:creationId xmlns:a16="http://schemas.microsoft.com/office/drawing/2014/main" id="{01969E9D-4CD5-4214-ACA6-7C2B7E25F3E8}"/>
              </a:ext>
            </a:extLst>
          </p:cNvPr>
          <p:cNvPicPr>
            <a:picLocks noChangeAspect="1"/>
          </p:cNvPicPr>
          <p:nvPr/>
        </p:nvPicPr>
        <p:blipFill rotWithShape="1">
          <a:blip r:embed="rId2">
            <a:extLst>
              <a:ext uri="{28A0092B-C50C-407E-A947-70E740481C1C}">
                <a14:useLocalDpi xmlns:a14="http://schemas.microsoft.com/office/drawing/2010/main" val="0"/>
              </a:ext>
            </a:extLst>
          </a:blip>
          <a:srcRect b="6882"/>
          <a:stretch/>
        </p:blipFill>
        <p:spPr>
          <a:xfrm>
            <a:off x="1331640" y="1702853"/>
            <a:ext cx="6076950" cy="4248472"/>
          </a:xfrm>
          <a:prstGeom prst="rect">
            <a:avLst/>
          </a:prstGeom>
        </p:spPr>
      </p:pic>
    </p:spTree>
    <p:extLst>
      <p:ext uri="{BB962C8B-B14F-4D97-AF65-F5344CB8AC3E}">
        <p14:creationId xmlns:p14="http://schemas.microsoft.com/office/powerpoint/2010/main" val="996693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a:solidFill>
                  <a:srgbClr val="FFFF00"/>
                </a:solidFill>
                <a:latin typeface="Chiller" panose="04020404031007020602" pitchFamily="82" charset="0"/>
              </a:rPr>
              <a:t>What does Geography do for me?</a:t>
            </a:r>
          </a:p>
        </p:txBody>
      </p:sp>
      <p:pic>
        <p:nvPicPr>
          <p:cNvPr id="6" name="Picture 5" descr="Timeline&#10;&#10;Description automatically generated with medium confidence">
            <a:extLst>
              <a:ext uri="{FF2B5EF4-FFF2-40B4-BE49-F238E27FC236}">
                <a16:creationId xmlns:a16="http://schemas.microsoft.com/office/drawing/2014/main" id="{104102C7-5AD2-4C47-AA7F-2D166D192B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305" y="1861379"/>
            <a:ext cx="6076950" cy="4562475"/>
          </a:xfrm>
          <a:prstGeom prst="rect">
            <a:avLst/>
          </a:prstGeom>
        </p:spPr>
      </p:pic>
    </p:spTree>
    <p:extLst>
      <p:ext uri="{BB962C8B-B14F-4D97-AF65-F5344CB8AC3E}">
        <p14:creationId xmlns:p14="http://schemas.microsoft.com/office/powerpoint/2010/main" val="5958010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1AE00-C51B-47CE-B0EF-FCEC1EF077A9}"/>
              </a:ext>
            </a:extLst>
          </p:cNvPr>
          <p:cNvSpPr>
            <a:spLocks noGrp="1"/>
          </p:cNvSpPr>
          <p:nvPr>
            <p:ph type="ctrTitle"/>
          </p:nvPr>
        </p:nvSpPr>
        <p:spPr/>
        <p:txBody>
          <a:bodyPr/>
          <a:lstStyle/>
          <a:p>
            <a:r>
              <a:rPr lang="en-GB" dirty="0">
                <a:latin typeface="Chiller" panose="04020404031007020602" pitchFamily="82" charset="0"/>
              </a:rPr>
              <a:t>‘</a:t>
            </a:r>
            <a:r>
              <a:rPr lang="en-GB" sz="3200" dirty="0">
                <a:solidFill>
                  <a:srgbClr val="FFFF00"/>
                </a:solidFill>
                <a:latin typeface="Chiller" panose="04020404031007020602" pitchFamily="82" charset="0"/>
              </a:rPr>
              <a:t>So many of the world’s current issues – at a global scale and locally – boil down to geography, and need the geographers of the future to help us understand them. Global warming as it affects countries and regions, food and energy security, the degradation of land and soils from over-use and misuse, the spread of disease, the causes and consequences of migration, and the impacts of economic change on places and communities.’ Michael Palin</a:t>
            </a:r>
          </a:p>
        </p:txBody>
      </p:sp>
      <p:sp>
        <p:nvSpPr>
          <p:cNvPr id="3" name="Subtitle 2">
            <a:extLst>
              <a:ext uri="{FF2B5EF4-FFF2-40B4-BE49-F238E27FC236}">
                <a16:creationId xmlns:a16="http://schemas.microsoft.com/office/drawing/2014/main" id="{D7D93F48-7C27-43D4-B015-E179539BE2F5}"/>
              </a:ext>
            </a:extLst>
          </p:cNvPr>
          <p:cNvSpPr>
            <a:spLocks noGrp="1"/>
          </p:cNvSpPr>
          <p:nvPr>
            <p:ph type="subTitle" idx="1"/>
          </p:nvPr>
        </p:nvSpPr>
        <p:spPr/>
        <p:txBody>
          <a:bodyPr>
            <a:normAutofit fontScale="85000" lnSpcReduction="20000"/>
          </a:bodyPr>
          <a:lstStyle/>
          <a:p>
            <a:pPr algn="ctr"/>
            <a:r>
              <a:rPr lang="en-GB" sz="2800" dirty="0">
                <a:solidFill>
                  <a:srgbClr val="FF0000"/>
                </a:solidFill>
                <a:latin typeface="Chiller" panose="04020404031007020602" pitchFamily="82" charset="0"/>
              </a:rPr>
              <a:t>The world is constantly changing</a:t>
            </a:r>
          </a:p>
          <a:p>
            <a:pPr algn="ctr"/>
            <a:r>
              <a:rPr lang="en-GB" sz="2800" dirty="0">
                <a:solidFill>
                  <a:srgbClr val="FF0000"/>
                </a:solidFill>
                <a:latin typeface="Chiller" panose="04020404031007020602" pitchFamily="82" charset="0"/>
              </a:rPr>
              <a:t>….and Geographers lead the change!</a:t>
            </a:r>
          </a:p>
        </p:txBody>
      </p:sp>
    </p:spTree>
    <p:extLst>
      <p:ext uri="{BB962C8B-B14F-4D97-AF65-F5344CB8AC3E}">
        <p14:creationId xmlns:p14="http://schemas.microsoft.com/office/powerpoint/2010/main" val="1745844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360" y="441766"/>
            <a:ext cx="7055380" cy="1400530"/>
          </a:xfrm>
          <a:solidFill>
            <a:schemeClr val="accent1">
              <a:lumMod val="40000"/>
              <a:lumOff val="60000"/>
            </a:schemeClr>
          </a:solidFill>
        </p:spPr>
        <p:txBody>
          <a:bodyPr>
            <a:normAutofit fontScale="90000"/>
          </a:bodyPr>
          <a:lstStyle/>
          <a:p>
            <a:pPr algn="l"/>
            <a:r>
              <a:rPr lang="en-GB" sz="4400" b="1" dirty="0">
                <a:solidFill>
                  <a:schemeClr val="accent5">
                    <a:lumMod val="50000"/>
                  </a:schemeClr>
                </a:solidFill>
                <a:latin typeface="Chiller" panose="04020404031007020602" pitchFamily="82" charset="0"/>
              </a:rPr>
              <a:t>The Specification-</a:t>
            </a:r>
            <a:br>
              <a:rPr lang="en-GB" sz="2400" dirty="0"/>
            </a:br>
            <a:r>
              <a:rPr lang="en-GB" sz="2400" dirty="0"/>
              <a:t>							</a:t>
            </a:r>
            <a:r>
              <a:rPr lang="en-GB" sz="4900" b="1" dirty="0">
                <a:solidFill>
                  <a:schemeClr val="bg2"/>
                </a:solidFill>
                <a:latin typeface="Chiller" panose="04020404031007020602" pitchFamily="82" charset="0"/>
              </a:rPr>
              <a:t>What will I Study?</a:t>
            </a:r>
          </a:p>
        </p:txBody>
      </p:sp>
      <p:sp>
        <p:nvSpPr>
          <p:cNvPr id="5" name="TextBox 4"/>
          <p:cNvSpPr txBox="1"/>
          <p:nvPr/>
        </p:nvSpPr>
        <p:spPr>
          <a:xfrm>
            <a:off x="1043608" y="1153278"/>
            <a:ext cx="1417450" cy="584775"/>
          </a:xfrm>
          <a:prstGeom prst="rect">
            <a:avLst/>
          </a:prstGeom>
          <a:solidFill>
            <a:srgbClr val="92D050"/>
          </a:solidFill>
        </p:spPr>
        <p:txBody>
          <a:bodyPr wrap="square" rtlCol="0">
            <a:spAutoFit/>
          </a:bodyPr>
          <a:lstStyle/>
          <a:p>
            <a:pPr algn="ctr"/>
            <a:r>
              <a:rPr lang="en-GB" sz="3200" b="1">
                <a:solidFill>
                  <a:srgbClr val="FFFF00"/>
                </a:solidFill>
              </a:rPr>
              <a:t>CCEA</a:t>
            </a:r>
            <a:endParaRPr lang="en-GB" sz="3200" b="1" dirty="0">
              <a:solidFill>
                <a:srgbClr val="FFFF00"/>
              </a:solidFill>
            </a:endParaRPr>
          </a:p>
        </p:txBody>
      </p:sp>
      <p:sp>
        <p:nvSpPr>
          <p:cNvPr id="15" name="TextBox 14"/>
          <p:cNvSpPr txBox="1"/>
          <p:nvPr/>
        </p:nvSpPr>
        <p:spPr>
          <a:xfrm>
            <a:off x="1424041" y="1948635"/>
            <a:ext cx="2360063" cy="369332"/>
          </a:xfrm>
          <a:prstGeom prst="rect">
            <a:avLst/>
          </a:prstGeom>
          <a:noFill/>
        </p:spPr>
        <p:txBody>
          <a:bodyPr wrap="square" rtlCol="0">
            <a:spAutoFit/>
          </a:bodyPr>
          <a:lstStyle/>
          <a:p>
            <a:r>
              <a:rPr lang="en-GB" dirty="0"/>
              <a:t>AS Geography40%</a:t>
            </a:r>
          </a:p>
        </p:txBody>
      </p:sp>
      <p:sp>
        <p:nvSpPr>
          <p:cNvPr id="16" name="TextBox 15"/>
          <p:cNvSpPr txBox="1"/>
          <p:nvPr/>
        </p:nvSpPr>
        <p:spPr>
          <a:xfrm>
            <a:off x="5279025" y="1952402"/>
            <a:ext cx="2639143" cy="369332"/>
          </a:xfrm>
          <a:prstGeom prst="rect">
            <a:avLst/>
          </a:prstGeom>
          <a:noFill/>
        </p:spPr>
        <p:txBody>
          <a:bodyPr wrap="square" rtlCol="0">
            <a:spAutoFit/>
          </a:bodyPr>
          <a:lstStyle/>
          <a:p>
            <a:r>
              <a:rPr lang="en-GB" dirty="0"/>
              <a:t>A2 Geography 60%</a:t>
            </a:r>
          </a:p>
        </p:txBody>
      </p:sp>
      <p:sp>
        <p:nvSpPr>
          <p:cNvPr id="26" name="TextBox 25">
            <a:extLst>
              <a:ext uri="{FF2B5EF4-FFF2-40B4-BE49-F238E27FC236}">
                <a16:creationId xmlns:a16="http://schemas.microsoft.com/office/drawing/2014/main" id="{451EB17D-9C5B-44CC-AA23-76EF390B5EED}"/>
              </a:ext>
            </a:extLst>
          </p:cNvPr>
          <p:cNvSpPr txBox="1"/>
          <p:nvPr/>
        </p:nvSpPr>
        <p:spPr>
          <a:xfrm>
            <a:off x="611560" y="2420888"/>
            <a:ext cx="3096344" cy="792088"/>
          </a:xfrm>
          <a:prstGeom prst="rect">
            <a:avLst/>
          </a:prstGeom>
          <a:noFill/>
        </p:spPr>
        <p:txBody>
          <a:bodyPr wrap="square" rtlCol="0">
            <a:spAutoFit/>
          </a:bodyPr>
          <a:lstStyle/>
          <a:p>
            <a:endParaRPr lang="en-GB" dirty="0"/>
          </a:p>
        </p:txBody>
      </p:sp>
      <p:sp>
        <p:nvSpPr>
          <p:cNvPr id="27" name="TextBox 26">
            <a:extLst>
              <a:ext uri="{FF2B5EF4-FFF2-40B4-BE49-F238E27FC236}">
                <a16:creationId xmlns:a16="http://schemas.microsoft.com/office/drawing/2014/main" id="{3DE0EFFA-9085-400B-8A5E-0977B7972B08}"/>
              </a:ext>
            </a:extLst>
          </p:cNvPr>
          <p:cNvSpPr txBox="1"/>
          <p:nvPr/>
        </p:nvSpPr>
        <p:spPr>
          <a:xfrm>
            <a:off x="687760" y="2215848"/>
            <a:ext cx="3096344" cy="792088"/>
          </a:xfrm>
          <a:prstGeom prst="rect">
            <a:avLst/>
          </a:prstGeom>
          <a:noFill/>
        </p:spPr>
        <p:txBody>
          <a:bodyPr wrap="square" rtlCol="0">
            <a:spAutoFit/>
          </a:bodyPr>
          <a:lstStyle/>
          <a:p>
            <a:endParaRPr lang="en-GB" dirty="0"/>
          </a:p>
        </p:txBody>
      </p:sp>
      <p:sp>
        <p:nvSpPr>
          <p:cNvPr id="28" name="TextBox 27">
            <a:extLst>
              <a:ext uri="{FF2B5EF4-FFF2-40B4-BE49-F238E27FC236}">
                <a16:creationId xmlns:a16="http://schemas.microsoft.com/office/drawing/2014/main" id="{7144FCF9-3467-4321-A546-1474B24F3C9C}"/>
              </a:ext>
            </a:extLst>
          </p:cNvPr>
          <p:cNvSpPr txBox="1"/>
          <p:nvPr/>
        </p:nvSpPr>
        <p:spPr>
          <a:xfrm>
            <a:off x="916360" y="2725688"/>
            <a:ext cx="3096344" cy="792088"/>
          </a:xfrm>
          <a:prstGeom prst="rect">
            <a:avLst/>
          </a:prstGeom>
          <a:noFill/>
        </p:spPr>
        <p:txBody>
          <a:bodyPr wrap="square" rtlCol="0">
            <a:spAutoFit/>
          </a:bodyPr>
          <a:lstStyle/>
          <a:p>
            <a:endParaRPr lang="en-GB" dirty="0"/>
          </a:p>
        </p:txBody>
      </p:sp>
      <p:sp>
        <p:nvSpPr>
          <p:cNvPr id="29" name="TextBox 28">
            <a:extLst>
              <a:ext uri="{FF2B5EF4-FFF2-40B4-BE49-F238E27FC236}">
                <a16:creationId xmlns:a16="http://schemas.microsoft.com/office/drawing/2014/main" id="{C8ADA4A2-88DB-4D73-845A-90C5CFDE5347}"/>
              </a:ext>
            </a:extLst>
          </p:cNvPr>
          <p:cNvSpPr txBox="1"/>
          <p:nvPr/>
        </p:nvSpPr>
        <p:spPr>
          <a:xfrm>
            <a:off x="763960" y="2573288"/>
            <a:ext cx="3096344" cy="792088"/>
          </a:xfrm>
          <a:prstGeom prst="rect">
            <a:avLst/>
          </a:prstGeom>
          <a:noFill/>
        </p:spPr>
        <p:txBody>
          <a:bodyPr wrap="square" rtlCol="0">
            <a:spAutoFit/>
          </a:bodyPr>
          <a:lstStyle/>
          <a:p>
            <a:endParaRPr lang="en-GB" dirty="0"/>
          </a:p>
        </p:txBody>
      </p:sp>
      <p:sp>
        <p:nvSpPr>
          <p:cNvPr id="25" name="Oval 24">
            <a:extLst>
              <a:ext uri="{FF2B5EF4-FFF2-40B4-BE49-F238E27FC236}">
                <a16:creationId xmlns:a16="http://schemas.microsoft.com/office/drawing/2014/main" id="{1D763EEE-97B6-4E5A-932D-C76C2CFCEC7A}"/>
              </a:ext>
            </a:extLst>
          </p:cNvPr>
          <p:cNvSpPr/>
          <p:nvPr/>
        </p:nvSpPr>
        <p:spPr>
          <a:xfrm>
            <a:off x="737700" y="2511833"/>
            <a:ext cx="3732743" cy="4056402"/>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44C72BCC-F5F9-4E70-AF5C-2DF6FD3C7FFE}"/>
              </a:ext>
            </a:extLst>
          </p:cNvPr>
          <p:cNvSpPr/>
          <p:nvPr/>
        </p:nvSpPr>
        <p:spPr>
          <a:xfrm>
            <a:off x="4748996" y="2420888"/>
            <a:ext cx="3699203" cy="4056402"/>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6744DBEB-DB7D-49B9-B313-9F5A24B28C57}"/>
              </a:ext>
            </a:extLst>
          </p:cNvPr>
          <p:cNvSpPr txBox="1"/>
          <p:nvPr/>
        </p:nvSpPr>
        <p:spPr>
          <a:xfrm>
            <a:off x="1223564" y="2927245"/>
            <a:ext cx="2497740"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GB" sz="1400" dirty="0">
                <a:solidFill>
                  <a:schemeClr val="bg1"/>
                </a:solidFill>
              </a:rPr>
              <a:t>AS 1 Physical Geography </a:t>
            </a:r>
          </a:p>
          <a:p>
            <a:pPr marL="285750" indent="-285750">
              <a:buFont typeface="Arial" panose="020B0604020202020204" pitchFamily="34" charset="0"/>
              <a:buChar char="•"/>
            </a:pPr>
            <a:r>
              <a:rPr lang="en-GB" sz="1400" dirty="0">
                <a:solidFill>
                  <a:schemeClr val="bg1"/>
                </a:solidFill>
              </a:rPr>
              <a:t>Rivers</a:t>
            </a:r>
          </a:p>
          <a:p>
            <a:pPr marL="285750" indent="-285750">
              <a:buFont typeface="Arial" panose="020B0604020202020204" pitchFamily="34" charset="0"/>
              <a:buChar char="•"/>
            </a:pPr>
            <a:r>
              <a:rPr lang="en-GB" sz="1400" dirty="0">
                <a:solidFill>
                  <a:schemeClr val="bg1"/>
                </a:solidFill>
              </a:rPr>
              <a:t>Ecosystems</a:t>
            </a:r>
          </a:p>
          <a:p>
            <a:pPr marL="285750" indent="-285750">
              <a:buFont typeface="Arial" panose="020B0604020202020204" pitchFamily="34" charset="0"/>
              <a:buChar char="•"/>
            </a:pPr>
            <a:r>
              <a:rPr lang="en-GB" sz="1400" dirty="0">
                <a:solidFill>
                  <a:schemeClr val="bg1"/>
                </a:solidFill>
              </a:rPr>
              <a:t>Weather and Climate</a:t>
            </a:r>
          </a:p>
        </p:txBody>
      </p:sp>
      <p:sp>
        <p:nvSpPr>
          <p:cNvPr id="33" name="TextBox 32">
            <a:extLst>
              <a:ext uri="{FF2B5EF4-FFF2-40B4-BE49-F238E27FC236}">
                <a16:creationId xmlns:a16="http://schemas.microsoft.com/office/drawing/2014/main" id="{66B805C3-5A96-47BC-96F5-26676976BDDA}"/>
              </a:ext>
            </a:extLst>
          </p:cNvPr>
          <p:cNvSpPr txBox="1"/>
          <p:nvPr/>
        </p:nvSpPr>
        <p:spPr>
          <a:xfrm>
            <a:off x="1199305" y="3996865"/>
            <a:ext cx="2497740"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GB" sz="1400" dirty="0">
                <a:solidFill>
                  <a:schemeClr val="bg1"/>
                </a:solidFill>
              </a:rPr>
              <a:t>AS2 Human Geography</a:t>
            </a:r>
          </a:p>
          <a:p>
            <a:pPr marL="285750" indent="-285750">
              <a:buFont typeface="Arial" panose="020B0604020202020204" pitchFamily="34" charset="0"/>
              <a:buChar char="•"/>
            </a:pPr>
            <a:r>
              <a:rPr lang="en-GB" sz="1400" dirty="0">
                <a:solidFill>
                  <a:schemeClr val="bg1"/>
                </a:solidFill>
              </a:rPr>
              <a:t>Population </a:t>
            </a:r>
          </a:p>
          <a:p>
            <a:pPr marL="285750" indent="-285750">
              <a:buFont typeface="Arial" panose="020B0604020202020204" pitchFamily="34" charset="0"/>
              <a:buChar char="•"/>
            </a:pPr>
            <a:r>
              <a:rPr lang="en-GB" sz="1400" dirty="0">
                <a:solidFill>
                  <a:schemeClr val="bg1"/>
                </a:solidFill>
              </a:rPr>
              <a:t>Settlement</a:t>
            </a:r>
          </a:p>
          <a:p>
            <a:pPr marL="285750" indent="-285750">
              <a:buFont typeface="Arial" panose="020B0604020202020204" pitchFamily="34" charset="0"/>
              <a:buChar char="•"/>
            </a:pPr>
            <a:r>
              <a:rPr lang="en-GB" sz="1400" dirty="0">
                <a:solidFill>
                  <a:schemeClr val="bg1"/>
                </a:solidFill>
              </a:rPr>
              <a:t>Development</a:t>
            </a:r>
          </a:p>
        </p:txBody>
      </p:sp>
      <p:sp>
        <p:nvSpPr>
          <p:cNvPr id="34" name="TextBox 33">
            <a:extLst>
              <a:ext uri="{FF2B5EF4-FFF2-40B4-BE49-F238E27FC236}">
                <a16:creationId xmlns:a16="http://schemas.microsoft.com/office/drawing/2014/main" id="{ACBB837F-1BC5-4801-B605-5A5891627CB6}"/>
              </a:ext>
            </a:extLst>
          </p:cNvPr>
          <p:cNvSpPr txBox="1"/>
          <p:nvPr/>
        </p:nvSpPr>
        <p:spPr>
          <a:xfrm>
            <a:off x="1199305" y="5184872"/>
            <a:ext cx="2497740"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GB" sz="1400" dirty="0">
                <a:solidFill>
                  <a:schemeClr val="bg1"/>
                </a:solidFill>
              </a:rPr>
              <a:t>AS 3 </a:t>
            </a:r>
          </a:p>
          <a:p>
            <a:r>
              <a:rPr lang="en-GB" sz="1400" dirty="0">
                <a:solidFill>
                  <a:schemeClr val="bg1"/>
                </a:solidFill>
              </a:rPr>
              <a:t>Fieldwork Investigation</a:t>
            </a:r>
          </a:p>
        </p:txBody>
      </p:sp>
      <p:sp>
        <p:nvSpPr>
          <p:cNvPr id="35" name="TextBox 34">
            <a:extLst>
              <a:ext uri="{FF2B5EF4-FFF2-40B4-BE49-F238E27FC236}">
                <a16:creationId xmlns:a16="http://schemas.microsoft.com/office/drawing/2014/main" id="{152611FE-EC4E-4448-93FB-B60F04F63D43}"/>
              </a:ext>
            </a:extLst>
          </p:cNvPr>
          <p:cNvSpPr txBox="1"/>
          <p:nvPr/>
        </p:nvSpPr>
        <p:spPr>
          <a:xfrm>
            <a:off x="5349726" y="2861360"/>
            <a:ext cx="2497740" cy="113877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GB" sz="1400" dirty="0">
                <a:solidFill>
                  <a:schemeClr val="bg1"/>
                </a:solidFill>
              </a:rPr>
              <a:t>A2 1 Physical Geography</a:t>
            </a:r>
          </a:p>
          <a:p>
            <a:pPr marL="285750" indent="-285750">
              <a:buFont typeface="Arial" panose="020B0604020202020204" pitchFamily="34" charset="0"/>
              <a:buChar char="•"/>
            </a:pPr>
            <a:r>
              <a:rPr lang="en-GB" sz="1400" dirty="0">
                <a:solidFill>
                  <a:schemeClr val="bg1"/>
                </a:solidFill>
              </a:rPr>
              <a:t>Plate Tectonics    </a:t>
            </a:r>
            <a:r>
              <a:rPr lang="en-GB" sz="1200" dirty="0">
                <a:solidFill>
                  <a:schemeClr val="bg1"/>
                </a:solidFill>
              </a:rPr>
              <a:t>(Theory &amp; Outcomes)</a:t>
            </a:r>
          </a:p>
          <a:p>
            <a:pPr marL="285750" indent="-285750">
              <a:buFont typeface="Arial" panose="020B0604020202020204" pitchFamily="34" charset="0"/>
              <a:buChar char="•"/>
            </a:pPr>
            <a:r>
              <a:rPr lang="en-GB" sz="1400" dirty="0">
                <a:solidFill>
                  <a:schemeClr val="bg1"/>
                </a:solidFill>
              </a:rPr>
              <a:t>Tropical Ecosystems </a:t>
            </a:r>
            <a:r>
              <a:rPr lang="en-GB" sz="1200" dirty="0">
                <a:solidFill>
                  <a:schemeClr val="bg1"/>
                </a:solidFill>
              </a:rPr>
              <a:t>(Nature and Sustainability) </a:t>
            </a:r>
          </a:p>
        </p:txBody>
      </p:sp>
      <p:sp>
        <p:nvSpPr>
          <p:cNvPr id="36" name="TextBox 35">
            <a:extLst>
              <a:ext uri="{FF2B5EF4-FFF2-40B4-BE49-F238E27FC236}">
                <a16:creationId xmlns:a16="http://schemas.microsoft.com/office/drawing/2014/main" id="{11442E8E-25A5-4CA6-9387-09A7C4A26D12}"/>
              </a:ext>
            </a:extLst>
          </p:cNvPr>
          <p:cNvSpPr txBox="1"/>
          <p:nvPr/>
        </p:nvSpPr>
        <p:spPr>
          <a:xfrm>
            <a:off x="5349726" y="4099287"/>
            <a:ext cx="2497740"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GB" sz="1400" dirty="0">
                <a:solidFill>
                  <a:schemeClr val="bg1"/>
                </a:solidFill>
              </a:rPr>
              <a:t>AS 2 Human Geography </a:t>
            </a:r>
          </a:p>
          <a:p>
            <a:pPr marL="285750" indent="-285750">
              <a:buFont typeface="Arial" panose="020B0604020202020204" pitchFamily="34" charset="0"/>
              <a:buChar char="•"/>
            </a:pPr>
            <a:r>
              <a:rPr lang="en-GB" sz="1400" dirty="0">
                <a:solidFill>
                  <a:schemeClr val="bg1"/>
                </a:solidFill>
              </a:rPr>
              <a:t>Planning for Sustainable Settlements</a:t>
            </a:r>
          </a:p>
          <a:p>
            <a:pPr marL="285750" indent="-285750">
              <a:buFont typeface="Arial" panose="020B0604020202020204" pitchFamily="34" charset="0"/>
              <a:buChar char="•"/>
            </a:pPr>
            <a:r>
              <a:rPr lang="en-GB" sz="1400" dirty="0">
                <a:solidFill>
                  <a:schemeClr val="bg1"/>
                </a:solidFill>
              </a:rPr>
              <a:t>Tourism</a:t>
            </a:r>
          </a:p>
        </p:txBody>
      </p:sp>
      <p:sp>
        <p:nvSpPr>
          <p:cNvPr id="37" name="TextBox 36">
            <a:extLst>
              <a:ext uri="{FF2B5EF4-FFF2-40B4-BE49-F238E27FC236}">
                <a16:creationId xmlns:a16="http://schemas.microsoft.com/office/drawing/2014/main" id="{DD70A036-1790-4AC9-9DA3-E66E74441E3E}"/>
              </a:ext>
            </a:extLst>
          </p:cNvPr>
          <p:cNvSpPr txBox="1"/>
          <p:nvPr/>
        </p:nvSpPr>
        <p:spPr>
          <a:xfrm>
            <a:off x="5349726" y="5199969"/>
            <a:ext cx="2497740"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GB" sz="1400" dirty="0">
                <a:solidFill>
                  <a:schemeClr val="bg1"/>
                </a:solidFill>
              </a:rPr>
              <a:t>A2 3 </a:t>
            </a:r>
          </a:p>
          <a:p>
            <a:r>
              <a:rPr lang="en-GB" sz="1400" dirty="0">
                <a:solidFill>
                  <a:schemeClr val="bg1"/>
                </a:solidFill>
              </a:rPr>
              <a:t>Decision Making Exercise</a:t>
            </a:r>
          </a:p>
        </p:txBody>
      </p:sp>
    </p:spTree>
    <p:extLst>
      <p:ext uri="{BB962C8B-B14F-4D97-AF65-F5344CB8AC3E}">
        <p14:creationId xmlns:p14="http://schemas.microsoft.com/office/powerpoint/2010/main" val="29533420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8000" dirty="0">
                <a:solidFill>
                  <a:schemeClr val="accent3"/>
                </a:solidFill>
                <a:latin typeface="Chiller" panose="04020404031007020602" pitchFamily="82" charset="0"/>
              </a:rPr>
              <a:t>Assessment</a:t>
            </a:r>
          </a:p>
        </p:txBody>
      </p:sp>
      <p:sp>
        <p:nvSpPr>
          <p:cNvPr id="3" name="Content Placeholder 2"/>
          <p:cNvSpPr>
            <a:spLocks noGrp="1"/>
          </p:cNvSpPr>
          <p:nvPr>
            <p:ph sz="half" idx="1"/>
          </p:nvPr>
        </p:nvSpPr>
        <p:spPr>
          <a:xfrm>
            <a:off x="899592" y="1704620"/>
            <a:ext cx="3298113" cy="4195763"/>
          </a:xfrm>
          <a:solidFill>
            <a:srgbClr val="92D050"/>
          </a:solidFill>
        </p:spPr>
        <p:txBody>
          <a:bodyPr>
            <a:normAutofit/>
          </a:bodyPr>
          <a:lstStyle/>
          <a:p>
            <a:pPr algn="ctr"/>
            <a:r>
              <a:rPr lang="en-GB" sz="5400" b="1" dirty="0">
                <a:solidFill>
                  <a:srgbClr val="FFFF00"/>
                </a:solidFill>
                <a:latin typeface="Chiller" panose="04020404031007020602" pitchFamily="82" charset="0"/>
              </a:rPr>
              <a:t>Year 13 </a:t>
            </a:r>
          </a:p>
          <a:p>
            <a:pPr algn="ctr"/>
            <a:r>
              <a:rPr lang="en-GB" sz="5400" b="1" dirty="0">
                <a:solidFill>
                  <a:srgbClr val="FFFF00"/>
                </a:solidFill>
                <a:latin typeface="Chiller" panose="04020404031007020602" pitchFamily="82" charset="0"/>
              </a:rPr>
              <a:t>AS 2</a:t>
            </a:r>
          </a:p>
          <a:p>
            <a:pPr algn="ctr"/>
            <a:r>
              <a:rPr lang="en-GB" sz="5400" b="1" dirty="0">
                <a:solidFill>
                  <a:srgbClr val="FFFF00"/>
                </a:solidFill>
                <a:latin typeface="Chiller" panose="04020404031007020602" pitchFamily="82" charset="0"/>
              </a:rPr>
              <a:t>AS 1</a:t>
            </a:r>
          </a:p>
          <a:p>
            <a:pPr algn="ctr"/>
            <a:r>
              <a:rPr lang="en-GB" sz="5400" b="1" dirty="0">
                <a:solidFill>
                  <a:srgbClr val="FFFF00"/>
                </a:solidFill>
                <a:latin typeface="Chiller" panose="04020404031007020602" pitchFamily="82" charset="0"/>
              </a:rPr>
              <a:t>AS3</a:t>
            </a:r>
          </a:p>
        </p:txBody>
      </p:sp>
      <p:sp>
        <p:nvSpPr>
          <p:cNvPr id="4" name="Content Placeholder 3"/>
          <p:cNvSpPr>
            <a:spLocks noGrp="1"/>
          </p:cNvSpPr>
          <p:nvPr>
            <p:ph sz="half" idx="2"/>
          </p:nvPr>
        </p:nvSpPr>
        <p:spPr>
          <a:xfrm>
            <a:off x="4587931" y="1734914"/>
            <a:ext cx="3298115" cy="4200245"/>
          </a:xfrm>
          <a:solidFill>
            <a:srgbClr val="92D050"/>
          </a:solidFill>
        </p:spPr>
        <p:txBody>
          <a:bodyPr>
            <a:normAutofit/>
          </a:bodyPr>
          <a:lstStyle/>
          <a:p>
            <a:pPr marL="137160" indent="0" algn="ctr">
              <a:buNone/>
            </a:pPr>
            <a:r>
              <a:rPr lang="en-GB" sz="5400" b="1" dirty="0">
                <a:solidFill>
                  <a:srgbClr val="FFFF00"/>
                </a:solidFill>
                <a:latin typeface="Chiller" panose="04020404031007020602" pitchFamily="82" charset="0"/>
              </a:rPr>
              <a:t>Year 14 </a:t>
            </a:r>
          </a:p>
          <a:p>
            <a:pPr marL="822960" indent="-685800" algn="ctr"/>
            <a:r>
              <a:rPr lang="en-GB" sz="5400" b="1" dirty="0">
                <a:solidFill>
                  <a:srgbClr val="FFFF00"/>
                </a:solidFill>
                <a:latin typeface="Chiller" panose="04020404031007020602" pitchFamily="82" charset="0"/>
              </a:rPr>
              <a:t>A2 1</a:t>
            </a:r>
          </a:p>
          <a:p>
            <a:pPr marL="822960" indent="-685800" algn="ctr"/>
            <a:r>
              <a:rPr lang="en-GB" sz="5400" b="1" dirty="0">
                <a:solidFill>
                  <a:srgbClr val="FFFF00"/>
                </a:solidFill>
                <a:latin typeface="Chiller" panose="04020404031007020602" pitchFamily="82" charset="0"/>
              </a:rPr>
              <a:t>A2 2</a:t>
            </a:r>
          </a:p>
          <a:p>
            <a:pPr marL="822960" indent="-685800" algn="ctr"/>
            <a:r>
              <a:rPr lang="en-GB" sz="5400" b="1" dirty="0">
                <a:solidFill>
                  <a:srgbClr val="FFFF00"/>
                </a:solidFill>
                <a:latin typeface="Chiller" panose="04020404031007020602" pitchFamily="82" charset="0"/>
              </a:rPr>
              <a:t>A2 3</a:t>
            </a:r>
          </a:p>
        </p:txBody>
      </p:sp>
      <p:sp>
        <p:nvSpPr>
          <p:cNvPr id="12" name="Text Box 2"/>
          <p:cNvSpPr txBox="1">
            <a:spLocks noChangeArrowheads="1"/>
          </p:cNvSpPr>
          <p:nvPr/>
        </p:nvSpPr>
        <p:spPr bwMode="auto">
          <a:xfrm>
            <a:off x="1360350" y="5472776"/>
            <a:ext cx="6391439" cy="10967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 Units AS 1 &amp; AS 2 you will sit an examination lasting 1 hour and15 minutes </a:t>
            </a:r>
            <a:r>
              <a:rPr lang="en-GB" sz="11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esch</a:t>
            </a:r>
            <a:r>
              <a:rPr lang="en-GB"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AS 3 (1 Hour)</a:t>
            </a:r>
          </a:p>
          <a:p>
            <a:pPr algn="ctr">
              <a:lnSpc>
                <a:spcPct val="107000"/>
              </a:lnSpc>
              <a:spcAft>
                <a:spcPts val="800"/>
              </a:spcAft>
            </a:pPr>
            <a:r>
              <a:rPr lang="en-GB" sz="11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For A21, A2 2&amp; A2 3 you will sit and examination lasting 1 hour and 30 minutes each</a:t>
            </a:r>
            <a:endParaRPr lang="en-GB"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Questions will be multi-part and will be range from source response questions to case study questions.</a:t>
            </a:r>
          </a:p>
          <a:p>
            <a:pPr algn="ctr">
              <a:lnSpc>
                <a:spcPct val="107000"/>
              </a:lnSpc>
              <a:spcAft>
                <a:spcPts val="800"/>
              </a:spcAft>
            </a:pPr>
            <a:r>
              <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0916822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400" dirty="0" err="1">
                <a:solidFill>
                  <a:schemeClr val="accent3"/>
                </a:solidFill>
                <a:latin typeface="Chiller" panose="04020404031007020602" pitchFamily="82" charset="0"/>
              </a:rPr>
              <a:t>Murlough</a:t>
            </a:r>
            <a:r>
              <a:rPr lang="en-GB" sz="4400" dirty="0">
                <a:solidFill>
                  <a:schemeClr val="accent3"/>
                </a:solidFill>
                <a:latin typeface="Chiller" panose="04020404031007020602" pitchFamily="82" charset="0"/>
              </a:rPr>
              <a:t> Nature Reserve AS Geography</a:t>
            </a:r>
          </a:p>
        </p:txBody>
      </p:sp>
      <p:pic>
        <p:nvPicPr>
          <p:cNvPr id="13" name="Picture 12" descr="A group of people on a beach&#10;&#10;Description automatically generated with low confidence">
            <a:extLst>
              <a:ext uri="{FF2B5EF4-FFF2-40B4-BE49-F238E27FC236}">
                <a16:creationId xmlns:a16="http://schemas.microsoft.com/office/drawing/2014/main" id="{FF323C2E-389F-4354-BEAC-137E0B266F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03525">
            <a:off x="631811" y="1461840"/>
            <a:ext cx="2511618" cy="1883714"/>
          </a:xfrm>
          <a:prstGeom prst="rect">
            <a:avLst/>
          </a:prstGeom>
        </p:spPr>
      </p:pic>
      <p:pic>
        <p:nvPicPr>
          <p:cNvPr id="15" name="Picture 14" descr="A group of people sitting in the snow&#10;&#10;Description automatically generated with low confidence">
            <a:extLst>
              <a:ext uri="{FF2B5EF4-FFF2-40B4-BE49-F238E27FC236}">
                <a16:creationId xmlns:a16="http://schemas.microsoft.com/office/drawing/2014/main" id="{D2AE36DC-D811-448D-85DE-7DD2FD0FA5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45013">
            <a:off x="6019672" y="1335945"/>
            <a:ext cx="2605416" cy="1954062"/>
          </a:xfrm>
          <a:prstGeom prst="rect">
            <a:avLst/>
          </a:prstGeom>
        </p:spPr>
      </p:pic>
      <p:pic>
        <p:nvPicPr>
          <p:cNvPr id="17" name="Picture 16" descr="A group of people playing frisbee&#10;&#10;Description automatically generated with low confidence">
            <a:extLst>
              <a:ext uri="{FF2B5EF4-FFF2-40B4-BE49-F238E27FC236}">
                <a16:creationId xmlns:a16="http://schemas.microsoft.com/office/drawing/2014/main" id="{643D5A17-D0C0-4D45-B4D1-AAF204DBC7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0402" y="1323516"/>
            <a:ext cx="2459352" cy="1844154"/>
          </a:xfrm>
          <a:prstGeom prst="rect">
            <a:avLst/>
          </a:prstGeom>
        </p:spPr>
      </p:pic>
      <p:pic>
        <p:nvPicPr>
          <p:cNvPr id="19" name="Picture 18" descr="A group of people sitting in chairs outside&#10;&#10;Description automatically generated with low confidence">
            <a:extLst>
              <a:ext uri="{FF2B5EF4-FFF2-40B4-BE49-F238E27FC236}">
                <a16:creationId xmlns:a16="http://schemas.microsoft.com/office/drawing/2014/main" id="{4CE284B8-E7D5-4806-9E8B-28D7F2D2DF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7744" y="2954146"/>
            <a:ext cx="4355976" cy="1940047"/>
          </a:xfrm>
          <a:prstGeom prst="rect">
            <a:avLst/>
          </a:prstGeom>
        </p:spPr>
      </p:pic>
      <p:pic>
        <p:nvPicPr>
          <p:cNvPr id="21" name="Picture 20" descr="A group of people on a beach&#10;&#10;Description automatically generated">
            <a:extLst>
              <a:ext uri="{FF2B5EF4-FFF2-40B4-BE49-F238E27FC236}">
                <a16:creationId xmlns:a16="http://schemas.microsoft.com/office/drawing/2014/main" id="{59B16EB8-BA26-4278-B9D8-945F3F66F8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03085">
            <a:off x="335436" y="4355386"/>
            <a:ext cx="2801892" cy="2101419"/>
          </a:xfrm>
          <a:prstGeom prst="rect">
            <a:avLst/>
          </a:prstGeom>
        </p:spPr>
      </p:pic>
      <p:pic>
        <p:nvPicPr>
          <p:cNvPr id="23" name="Picture 22" descr="A picture containing stuffed, clothes&#10;&#10;Description automatically generated">
            <a:extLst>
              <a:ext uri="{FF2B5EF4-FFF2-40B4-BE49-F238E27FC236}">
                <a16:creationId xmlns:a16="http://schemas.microsoft.com/office/drawing/2014/main" id="{05770883-C714-4EA0-B0A1-D490AD08CD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581883">
            <a:off x="5872052" y="4311543"/>
            <a:ext cx="2869879" cy="2152409"/>
          </a:xfrm>
          <a:prstGeom prst="rect">
            <a:avLst/>
          </a:prstGeom>
        </p:spPr>
      </p:pic>
      <p:pic>
        <p:nvPicPr>
          <p:cNvPr id="25" name="Picture 24" descr="A person lying on the ground&#10;&#10;Description automatically generated with low confidence">
            <a:extLst>
              <a:ext uri="{FF2B5EF4-FFF2-40B4-BE49-F238E27FC236}">
                <a16:creationId xmlns:a16="http://schemas.microsoft.com/office/drawing/2014/main" id="{53DD80BB-0BBC-4D4D-9EFD-5365C48B13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3256509" y="4892160"/>
            <a:ext cx="2136468" cy="1602351"/>
          </a:xfrm>
          <a:prstGeom prst="rect">
            <a:avLst/>
          </a:prstGeom>
        </p:spPr>
      </p:pic>
    </p:spTree>
    <p:extLst>
      <p:ext uri="{BB962C8B-B14F-4D97-AF65-F5344CB8AC3E}">
        <p14:creationId xmlns:p14="http://schemas.microsoft.com/office/powerpoint/2010/main" val="2023360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 application&#10;&#10;Description automatically generated">
            <a:extLst>
              <a:ext uri="{FF2B5EF4-FFF2-40B4-BE49-F238E27FC236}">
                <a16:creationId xmlns:a16="http://schemas.microsoft.com/office/drawing/2014/main" id="{A4E54F9C-28AC-4302-9270-B216FFDC5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484784"/>
            <a:ext cx="6858000" cy="5143500"/>
          </a:xfrm>
          <a:prstGeom prst="rect">
            <a:avLst/>
          </a:prstGeom>
        </p:spPr>
      </p:pic>
      <p:sp>
        <p:nvSpPr>
          <p:cNvPr id="12" name="TextBox 11">
            <a:extLst>
              <a:ext uri="{FF2B5EF4-FFF2-40B4-BE49-F238E27FC236}">
                <a16:creationId xmlns:a16="http://schemas.microsoft.com/office/drawing/2014/main" id="{1F22AF3C-9166-4914-8CFF-D1B87F199FB8}"/>
              </a:ext>
            </a:extLst>
          </p:cNvPr>
          <p:cNvSpPr txBox="1"/>
          <p:nvPr/>
        </p:nvSpPr>
        <p:spPr>
          <a:xfrm>
            <a:off x="899592" y="476672"/>
            <a:ext cx="6336704" cy="830997"/>
          </a:xfrm>
          <a:prstGeom prst="rect">
            <a:avLst/>
          </a:prstGeom>
          <a:noFill/>
        </p:spPr>
        <p:txBody>
          <a:bodyPr wrap="square" rtlCol="0">
            <a:spAutoFit/>
          </a:bodyPr>
          <a:lstStyle/>
          <a:p>
            <a:r>
              <a:rPr lang="en-GB" sz="4800" dirty="0">
                <a:solidFill>
                  <a:schemeClr val="accent2"/>
                </a:solidFill>
                <a:latin typeface="Chiller" panose="04020404031007020602" pitchFamily="82" charset="0"/>
              </a:rPr>
              <a:t>So, again you ask the question?</a:t>
            </a:r>
          </a:p>
        </p:txBody>
      </p:sp>
    </p:spTree>
    <p:extLst>
      <p:ext uri="{BB962C8B-B14F-4D97-AF65-F5344CB8AC3E}">
        <p14:creationId xmlns:p14="http://schemas.microsoft.com/office/powerpoint/2010/main" val="38144001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622</TotalTime>
  <Words>402</Words>
  <Application>Microsoft Office PowerPoint</Application>
  <PresentationFormat>On-screen Show (4:3)</PresentationFormat>
  <Paragraphs>61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Chiller</vt:lpstr>
      <vt:lpstr>Wingdings 3</vt:lpstr>
      <vt:lpstr>Ion</vt:lpstr>
      <vt:lpstr>PowerPoint Presentation</vt:lpstr>
      <vt:lpstr>AS/A2 Level Geography at  St. Louis</vt:lpstr>
      <vt:lpstr>Why study Geography?</vt:lpstr>
      <vt:lpstr>What does Geography do for me?</vt:lpstr>
      <vt:lpstr>‘So many of the world’s current issues – at a global scale and locally – boil down to geography, and need the geographers of the future to help us understand them. Global warming as it affects countries and regions, food and energy security, the degradation of land and soils from over-use and misuse, the spread of disease, the causes and consequences of migration, and the impacts of economic change on places and communities.’ Michael Palin</vt:lpstr>
      <vt:lpstr>The Specification-        What will I Study?</vt:lpstr>
      <vt:lpstr>Assessment</vt:lpstr>
      <vt:lpstr>Murlough Nature Reserve AS Geography</vt:lpstr>
      <vt:lpstr>PowerPoint Presentation</vt:lpstr>
      <vt:lpstr>PowerPoint Presentation</vt:lpstr>
      <vt:lpstr>So what can I do ? -Careers with Geography</vt:lpstr>
      <vt:lpstr>PowerPoint Presentation</vt:lpstr>
      <vt:lpstr>Additional Information on        A Level Geography!</vt:lpstr>
    </vt:vector>
  </TitlesOfParts>
  <Company>C2K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 at  St. Louis</dc:title>
  <dc:creator>S McVeigh</dc:creator>
  <cp:lastModifiedBy>S McVeigh</cp:lastModifiedBy>
  <cp:revision>31</cp:revision>
  <dcterms:created xsi:type="dcterms:W3CDTF">2016-01-18T11:17:16Z</dcterms:created>
  <dcterms:modified xsi:type="dcterms:W3CDTF">2021-01-18T22:39:12Z</dcterms:modified>
</cp:coreProperties>
</file>